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94660"/>
  </p:normalViewPr>
  <p:slideViewPr>
    <p:cSldViewPr>
      <p:cViewPr varScale="1">
        <p:scale>
          <a:sx n="56" d="100"/>
          <a:sy n="56" d="100"/>
        </p:scale>
        <p:origin x="269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그룹 32">
            <a:extLst>
              <a:ext uri="{FF2B5EF4-FFF2-40B4-BE49-F238E27FC236}">
                <a16:creationId xmlns:a16="http://schemas.microsoft.com/office/drawing/2014/main" id="{E99D9988-1492-4018-8BE3-182F0E90E036}"/>
              </a:ext>
            </a:extLst>
          </p:cNvPr>
          <p:cNvGrpSpPr/>
          <p:nvPr/>
        </p:nvGrpSpPr>
        <p:grpSpPr>
          <a:xfrm>
            <a:off x="0" y="-8"/>
            <a:ext cx="5471998" cy="7992007"/>
            <a:chOff x="0" y="-8"/>
            <a:chExt cx="5471998" cy="7992007"/>
          </a:xfrm>
        </p:grpSpPr>
        <p:sp>
          <p:nvSpPr>
            <p:cNvPr id="18" name="object 18"/>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19" name="object 19"/>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1550658" y="7079333"/>
              <a:ext cx="1134910" cy="185305"/>
            </a:xfrm>
            <a:custGeom>
              <a:avLst/>
              <a:gdLst/>
              <a:ahLst/>
              <a:cxnLst/>
              <a:rect l="l" t="t" r="r" b="b"/>
              <a:pathLst>
                <a:path w="1134910" h="185305">
                  <a:moveTo>
                    <a:pt x="36004" y="0"/>
                  </a:moveTo>
                  <a:lnTo>
                    <a:pt x="2867" y="21898"/>
                  </a:lnTo>
                  <a:lnTo>
                    <a:pt x="0" y="36004"/>
                  </a:lnTo>
                  <a:lnTo>
                    <a:pt x="0" y="149301"/>
                  </a:lnTo>
                  <a:lnTo>
                    <a:pt x="21898" y="182436"/>
                  </a:lnTo>
                  <a:lnTo>
                    <a:pt x="36004" y="185305"/>
                  </a:lnTo>
                  <a:lnTo>
                    <a:pt x="1098905" y="185305"/>
                  </a:lnTo>
                  <a:lnTo>
                    <a:pt x="1132041" y="163401"/>
                  </a:lnTo>
                  <a:lnTo>
                    <a:pt x="1134910" y="149301"/>
                  </a:lnTo>
                  <a:lnTo>
                    <a:pt x="1134910" y="36004"/>
                  </a:lnTo>
                  <a:lnTo>
                    <a:pt x="1113006" y="2867"/>
                  </a:lnTo>
                  <a:lnTo>
                    <a:pt x="1098905" y="0"/>
                  </a:lnTo>
                  <a:lnTo>
                    <a:pt x="36004" y="0"/>
                  </a:lnTo>
                  <a:close/>
                </a:path>
              </a:pathLst>
            </a:custGeom>
            <a:ln w="9524">
              <a:solidFill>
                <a:srgbClr val="00ADEF"/>
              </a:solidFill>
            </a:ln>
          </p:spPr>
          <p:txBody>
            <a:bodyPr wrap="square" lIns="0" tIns="0" rIns="0" bIns="0" rtlCol="0">
              <a:noAutofit/>
            </a:bodyPr>
            <a:lstStyle/>
            <a:p>
              <a:endParaRPr/>
            </a:p>
          </p:txBody>
        </p:sp>
        <p:sp>
          <p:nvSpPr>
            <p:cNvPr id="28" name="object 28"/>
            <p:cNvSpPr/>
            <p:nvPr/>
          </p:nvSpPr>
          <p:spPr>
            <a:xfrm>
              <a:off x="739457" y="2303983"/>
              <a:ext cx="3774510" cy="4125290"/>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6" name="object 16"/>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4" name="object 14"/>
            <p:cNvSpPr txBox="1"/>
            <p:nvPr/>
          </p:nvSpPr>
          <p:spPr>
            <a:xfrm>
              <a:off x="1168100" y="263578"/>
              <a:ext cx="1949750" cy="163563"/>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salvación y el juicio de Dios</a:t>
              </a:r>
              <a:endParaRPr lang="es-ES" sz="1000" dirty="0">
                <a:latin typeface="Malgun Gothic"/>
                <a:cs typeface="Malgun Gothic"/>
              </a:endParaRPr>
            </a:p>
          </p:txBody>
        </p:sp>
        <p:sp>
          <p:nvSpPr>
            <p:cNvPr id="13" name="object 13"/>
            <p:cNvSpPr txBox="1"/>
            <p:nvPr/>
          </p:nvSpPr>
          <p:spPr>
            <a:xfrm>
              <a:off x="1142700" y="560717"/>
              <a:ext cx="3379660"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Enoc caminó con Dios</a:t>
              </a:r>
              <a:endParaRPr sz="2400" dirty="0">
                <a:latin typeface="Malgun Gothic"/>
                <a:cs typeface="Malgun Gothic"/>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5:21~24, </a:t>
              </a:r>
              <a:r>
                <a:rPr lang="es-ES" sz="900" dirty="0">
                  <a:latin typeface="Malgun Gothic"/>
                  <a:cs typeface="Malgun Gothic"/>
                </a:rPr>
                <a:t>He</a:t>
              </a:r>
              <a:r>
                <a:rPr sz="900" dirty="0">
                  <a:latin typeface="Malgun Gothic"/>
                  <a:cs typeface="Malgun Gothic"/>
                </a:rPr>
                <a:t> 11:5</a:t>
              </a:r>
            </a:p>
          </p:txBody>
        </p:sp>
        <p:sp>
          <p:nvSpPr>
            <p:cNvPr id="11" name="object 11"/>
            <p:cNvSpPr txBox="1"/>
            <p:nvPr/>
          </p:nvSpPr>
          <p:spPr>
            <a:xfrm>
              <a:off x="1286159" y="1666858"/>
              <a:ext cx="3610648" cy="520661"/>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Enoc es un creyente que agradó a Dios al caminar con Dios distinguiéndose con el mundo en su vida.</a:t>
              </a:r>
            </a:p>
            <a:p>
              <a:pPr marL="12700" algn="just"/>
              <a:endParaRPr lang="ko-KR" altLang="es-ES" sz="500" dirty="0">
                <a:latin typeface="Malgun Gothic"/>
                <a:cs typeface="Malgun Gothic"/>
              </a:endParaRPr>
            </a:p>
            <a:p>
              <a:pPr marL="12700" marR="0" algn="just"/>
              <a:r>
                <a:rPr lang="es-ES" altLang="ko-KR" sz="900" dirty="0">
                  <a:latin typeface="Malgun Gothic"/>
                  <a:cs typeface="Malgun Gothic"/>
                </a:rPr>
                <a:t>2. Saber que Dios reconoció la vida justa de Enoc al llevar Enoc.</a:t>
              </a:r>
            </a:p>
          </p:txBody>
        </p:sp>
        <p:sp>
          <p:nvSpPr>
            <p:cNvPr id="8" name="object 8"/>
            <p:cNvSpPr txBox="1"/>
            <p:nvPr/>
          </p:nvSpPr>
          <p:spPr>
            <a:xfrm>
              <a:off x="446299" y="6725060"/>
              <a:ext cx="4461510" cy="330200"/>
            </a:xfrm>
            <a:prstGeom prst="rect">
              <a:avLst/>
            </a:prstGeom>
          </p:spPr>
          <p:txBody>
            <a:bodyPr wrap="square" lIns="0" tIns="7302" rIns="0" bIns="0" rtlCol="0">
              <a:noAutofit/>
            </a:bodyPr>
            <a:lstStyle/>
            <a:p>
              <a:pPr marL="12700" marR="0">
                <a:lnSpc>
                  <a:spcPts val="1150"/>
                </a:lnSpc>
              </a:pPr>
              <a:r>
                <a:rPr sz="1000" spc="-58" dirty="0">
                  <a:solidFill>
                    <a:srgbClr val="00ADEF"/>
                  </a:solidFill>
                  <a:latin typeface="Malgun Gothic"/>
                  <a:cs typeface="Malgun Gothic"/>
                </a:rPr>
                <a:t>에녹은 육십 오세에 므두셀라를 낳았고 므두셀라를 낳은 후 삼백년을 하나님과 동행</a:t>
              </a:r>
              <a:endParaRPr sz="1000">
                <a:latin typeface="Malgun Gothic"/>
                <a:cs typeface="Malgun Gothic"/>
              </a:endParaRPr>
            </a:p>
            <a:p>
              <a:pPr marL="12700">
                <a:lnSpc>
                  <a:spcPts val="1400"/>
                </a:lnSpc>
                <a:spcBef>
                  <a:spcPts val="12"/>
                </a:spcBef>
              </a:pPr>
              <a:r>
                <a:rPr sz="1000" spc="-56" dirty="0">
                  <a:solidFill>
                    <a:srgbClr val="00ADEF"/>
                  </a:solidFill>
                  <a:latin typeface="Malgun Gothic"/>
                  <a:cs typeface="Malgun Gothic"/>
                </a:rPr>
                <a:t>하며 자녀를 낳았으며 그가 삼백 육십 오세를 향수하였더라 에녹이 하나님과 동행하</a:t>
              </a:r>
              <a:endParaRPr sz="1000">
                <a:latin typeface="Malgun Gothic"/>
                <a:cs typeface="Malgun Gothic"/>
              </a:endParaRPr>
            </a:p>
          </p:txBody>
        </p:sp>
        <p:sp>
          <p:nvSpPr>
            <p:cNvPr id="7" name="object 7"/>
            <p:cNvSpPr txBox="1"/>
            <p:nvPr/>
          </p:nvSpPr>
          <p:spPr>
            <a:xfrm>
              <a:off x="446299" y="7080660"/>
              <a:ext cx="1068070" cy="152400"/>
            </a:xfrm>
            <a:prstGeom prst="rect">
              <a:avLst/>
            </a:prstGeom>
          </p:spPr>
          <p:txBody>
            <a:bodyPr wrap="square" lIns="0" tIns="7302" rIns="0" bIns="0" rtlCol="0">
              <a:noAutofit/>
            </a:bodyPr>
            <a:lstStyle/>
            <a:p>
              <a:pPr marL="12700">
                <a:lnSpc>
                  <a:spcPts val="1150"/>
                </a:lnSpc>
              </a:pPr>
              <a:r>
                <a:rPr sz="1000" spc="-48" dirty="0">
                  <a:solidFill>
                    <a:srgbClr val="00ADEF"/>
                  </a:solidFill>
                  <a:latin typeface="Malgun Gothic"/>
                  <a:cs typeface="Malgun Gothic"/>
                </a:rPr>
                <a:t>더니 하나님이 그를</a:t>
              </a:r>
              <a:endParaRPr sz="1000">
                <a:latin typeface="Malgun Gothic"/>
                <a:cs typeface="Malgun Gothic"/>
              </a:endParaRPr>
            </a:p>
          </p:txBody>
        </p:sp>
        <p:sp>
          <p:nvSpPr>
            <p:cNvPr id="6" name="object 6"/>
            <p:cNvSpPr txBox="1"/>
            <p:nvPr/>
          </p:nvSpPr>
          <p:spPr>
            <a:xfrm>
              <a:off x="2714519" y="7080660"/>
              <a:ext cx="2220213" cy="152400"/>
            </a:xfrm>
            <a:prstGeom prst="rect">
              <a:avLst/>
            </a:prstGeom>
          </p:spPr>
          <p:txBody>
            <a:bodyPr wrap="square" lIns="0" tIns="7302" rIns="0" bIns="0" rtlCol="0">
              <a:noAutofit/>
            </a:bodyPr>
            <a:lstStyle/>
            <a:p>
              <a:pPr marL="12700">
                <a:lnSpc>
                  <a:spcPts val="1150"/>
                </a:lnSpc>
              </a:pPr>
              <a:r>
                <a:rPr sz="1000" spc="-22" dirty="0">
                  <a:solidFill>
                    <a:srgbClr val="00ADEF"/>
                  </a:solidFill>
                  <a:latin typeface="Malgun Gothic"/>
                  <a:cs typeface="Malgun Gothic"/>
                </a:rPr>
                <a:t>세상에 있지 아니하였더라 (창 5:21~24)</a:t>
              </a:r>
              <a:endParaRPr sz="1000">
                <a:latin typeface="Malgun Gothic"/>
                <a:cs typeface="Malgun Gothic"/>
              </a:endParaRPr>
            </a:p>
          </p:txBody>
        </p:sp>
        <p:sp>
          <p:nvSpPr>
            <p:cNvPr id="5" name="object 5"/>
            <p:cNvSpPr txBox="1"/>
            <p:nvPr/>
          </p:nvSpPr>
          <p:spPr>
            <a:xfrm>
              <a:off x="179400" y="760314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62</a:t>
              </a:r>
              <a:endParaRPr sz="1000">
                <a:latin typeface="Times New Roman"/>
                <a:cs typeface="Times New Roman"/>
              </a:endParaRPr>
            </a:p>
          </p:txBody>
        </p:sp>
        <p:sp>
          <p:nvSpPr>
            <p:cNvPr id="4" name="object 4"/>
            <p:cNvSpPr txBox="1"/>
            <p:nvPr/>
          </p:nvSpPr>
          <p:spPr>
            <a:xfrm>
              <a:off x="212458" y="282702"/>
              <a:ext cx="769950" cy="16356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2408" y="282702"/>
              <a:ext cx="89090" cy="971994"/>
            </a:xfrm>
            <a:prstGeom prst="rect">
              <a:avLst/>
            </a:prstGeom>
          </p:spPr>
          <p:txBody>
            <a:bodyPr wrap="square" lIns="0" tIns="0" rIns="0" bIns="0" rtlCol="0">
              <a:noAutofit/>
            </a:bodyPr>
            <a:lstStyle/>
            <a:p>
              <a:pPr marL="25400">
                <a:lnSpc>
                  <a:spcPts val="1000"/>
                </a:lnSpc>
              </a:pPr>
              <a:endParaRPr sz="1000"/>
            </a:p>
          </p:txBody>
        </p:sp>
        <p:sp>
          <p:nvSpPr>
            <p:cNvPr id="29" name="object 2">
              <a:extLst>
                <a:ext uri="{FF2B5EF4-FFF2-40B4-BE49-F238E27FC236}">
                  <a16:creationId xmlns:a16="http://schemas.microsoft.com/office/drawing/2014/main" id="{7CC7A678-5FDC-4B44-A45E-C07DF99D980F}"/>
                </a:ext>
              </a:extLst>
            </p:cNvPr>
            <p:cNvSpPr txBox="1"/>
            <p:nvPr/>
          </p:nvSpPr>
          <p:spPr>
            <a:xfrm>
              <a:off x="170192" y="446265"/>
              <a:ext cx="814058" cy="667511"/>
            </a:xfrm>
            <a:prstGeom prst="rect">
              <a:avLst/>
            </a:prstGeom>
          </p:spPr>
          <p:txBody>
            <a:bodyPr wrap="square" lIns="0" tIns="33369" rIns="0" bIns="0" rtlCol="0">
              <a:noAutofit/>
            </a:bodyPr>
            <a:lstStyle/>
            <a:p>
              <a:pPr>
                <a:lnSpc>
                  <a:spcPts val="5255"/>
                </a:lnSpc>
              </a:pPr>
              <a:r>
                <a:rPr sz="6600" b="1" spc="-325" dirty="0">
                  <a:latin typeface="Times New Roman"/>
                  <a:cs typeface="Times New Roman"/>
                </a:rPr>
                <a:t>20</a:t>
              </a:r>
              <a:endParaRPr sz="6600" dirty="0">
                <a:latin typeface="Times New Roman"/>
                <a:cs typeface="Times New Roman"/>
              </a:endParaRPr>
            </a:p>
          </p:txBody>
        </p:sp>
        <p:sp>
          <p:nvSpPr>
            <p:cNvPr id="30" name="object 16">
              <a:extLst>
                <a:ext uri="{FF2B5EF4-FFF2-40B4-BE49-F238E27FC236}">
                  <a16:creationId xmlns:a16="http://schemas.microsoft.com/office/drawing/2014/main" id="{2730A5B7-0A17-4A0A-AA59-363D93D81368}"/>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1" name="object 11">
              <a:extLst>
                <a:ext uri="{FF2B5EF4-FFF2-40B4-BE49-F238E27FC236}">
                  <a16:creationId xmlns:a16="http://schemas.microsoft.com/office/drawing/2014/main" id="{318395DC-AC27-4AD8-AF00-104E855726AD}"/>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2" name="그림 31">
              <a:extLst>
                <a:ext uri="{FF2B5EF4-FFF2-40B4-BE49-F238E27FC236}">
                  <a16:creationId xmlns:a16="http://schemas.microsoft.com/office/drawing/2014/main" id="{C9DAED7E-95C3-4871-AE04-CB987B6C7002}"/>
                </a:ext>
              </a:extLst>
            </p:cNvPr>
            <p:cNvPicPr>
              <a:picLocks noChangeAspect="1"/>
            </p:cNvPicPr>
            <p:nvPr/>
          </p:nvPicPr>
          <p:blipFill>
            <a:blip r:embed="rId3"/>
            <a:stretch>
              <a:fillRect/>
            </a:stretch>
          </p:blipFill>
          <p:spPr>
            <a:xfrm>
              <a:off x="441748" y="6725060"/>
              <a:ext cx="4492984" cy="59108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6260AFA1-3CF1-4A8A-87AE-E5F7CC9991AC}"/>
              </a:ext>
            </a:extLst>
          </p:cNvPr>
          <p:cNvGrpSpPr/>
          <p:nvPr/>
        </p:nvGrpSpPr>
        <p:grpSpPr>
          <a:xfrm>
            <a:off x="-3" y="-12"/>
            <a:ext cx="5471998" cy="7992011"/>
            <a:chOff x="-3" y="-12"/>
            <a:chExt cx="5471998" cy="7992011"/>
          </a:xfrm>
        </p:grpSpPr>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7" name="object 27"/>
            <p:cNvSpPr/>
            <p:nvPr/>
          </p:nvSpPr>
          <p:spPr>
            <a:xfrm>
              <a:off x="540000" y="553873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406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5829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696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7280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119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6986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3" name="object 13"/>
            <p:cNvSpPr txBox="1"/>
            <p:nvPr/>
          </p:nvSpPr>
          <p:spPr>
            <a:xfrm>
              <a:off x="536286" y="1262790"/>
              <a:ext cx="4515572" cy="54992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Enoc fue un hombre antes del diluvio de Noé y fue el padre de Matusalén, el hombre con más edad en la Biblia y es el séptimo nieto del primer hombre Adán. Es una persona que caminó con Dios y advirtió el juicio sobre el mundo pecaminoso, y fue llevado por Dios cuando tenía 365 años sin ver la muerte.</a:t>
              </a:r>
            </a:p>
          </p:txBody>
        </p:sp>
        <p:sp>
          <p:nvSpPr>
            <p:cNvPr id="12" name="object 12"/>
            <p:cNvSpPr txBox="1"/>
            <p:nvPr/>
          </p:nvSpPr>
          <p:spPr>
            <a:xfrm>
              <a:off x="536286" y="2031506"/>
              <a:ext cx="4515658" cy="1292632"/>
            </a:xfrm>
            <a:prstGeom prst="rect">
              <a:avLst/>
            </a:prstGeom>
          </p:spPr>
          <p:txBody>
            <a:bodyPr wrap="square" lIns="0" tIns="6921" rIns="0" bIns="0" rtlCol="0">
              <a:noAutofit/>
            </a:bodyPr>
            <a:lstStyle/>
            <a:p>
              <a:pPr marR="71" indent="120650" algn="just">
                <a:lnSpc>
                  <a:spcPts val="1200"/>
                </a:lnSpc>
              </a:pPr>
              <a:r>
                <a:rPr lang="es-ES" sz="900" dirty="0">
                  <a:latin typeface="Malgun Gothic"/>
                  <a:cs typeface="Malgun Gothic"/>
                </a:rPr>
                <a:t>La vida de Enoc fue, en una palabra, ‘la vida de caminar con Dios’. En ese momento, el mundo estaba siendo manchado con corrupción sexual y violencia en medio del desarrollo de la civilización humana apartados de Dios. Enoc advirtió a estos pecadores que el Señor vendría y juzgaría las palabras y acciones de los pecadores en el futuro. Además, él mismo vivió una vida piadosa separada del pecado y una vida de fe que agrada a Dios. A través de la palabra caminó 300 años con Dios, podemos ver cómo compartió comunión tan íntima con Dios y vivir una vida separada de los pecados del mundo en la fe. Entonces Dios aprobó la vida justa de Enoc frente a los hombres del mundo al llevarle para que no viera la muerte.</a:t>
              </a:r>
            </a:p>
          </p:txBody>
        </p:sp>
        <p:sp>
          <p:nvSpPr>
            <p:cNvPr id="11" name="object 11"/>
            <p:cNvSpPr txBox="1"/>
            <p:nvPr/>
          </p:nvSpPr>
          <p:spPr>
            <a:xfrm>
              <a:off x="536286" y="3543300"/>
              <a:ext cx="4515564" cy="832567"/>
            </a:xfrm>
            <a:prstGeom prst="rect">
              <a:avLst/>
            </a:prstGeom>
          </p:spPr>
          <p:txBody>
            <a:bodyPr wrap="square" lIns="0" tIns="6921" rIns="0" bIns="0" rtlCol="0">
              <a:noAutofit/>
            </a:bodyPr>
            <a:lstStyle/>
            <a:p>
              <a:pPr indent="120650" algn="just">
                <a:lnSpc>
                  <a:spcPts val="1200"/>
                </a:lnSpc>
              </a:pPr>
              <a:r>
                <a:rPr lang="es-ES" sz="900" dirty="0">
                  <a:latin typeface="Malgun Gothic"/>
                  <a:cs typeface="Malgun Gothic"/>
                </a:rPr>
                <a:t>Se puede decir que la ascensión de Enoc es un acontecimiento en el que Dios mostró a las personas de esa época que ‘el precio del pecado es la muerte, pero el precio de la vida de fe es la vida eterna’. Además, el acontecimiento de llevarlo a Enoc antes del diluvio de Noé también fue un ejemplo de que los cristianos serán arrebatados poco antes de la gran tribulación. Entonces, ¿qué tipo de vida debería ser la nuestra en los últimos días?</a:t>
              </a:r>
            </a:p>
          </p:txBody>
        </p:sp>
        <p:sp>
          <p:nvSpPr>
            <p:cNvPr id="10" name="object 10"/>
            <p:cNvSpPr txBox="1"/>
            <p:nvPr/>
          </p:nvSpPr>
          <p:spPr>
            <a:xfrm>
              <a:off x="570500" y="5086554"/>
              <a:ext cx="1480550" cy="1706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63</a:t>
              </a:r>
              <a:endParaRPr sz="1000">
                <a:latin typeface="Times New Roman"/>
                <a:cs typeface="Times New Roman"/>
              </a:endParaRPr>
            </a:p>
          </p:txBody>
        </p:sp>
        <p:sp>
          <p:nvSpPr>
            <p:cNvPr id="8" name="object 8"/>
            <p:cNvSpPr txBox="1"/>
            <p:nvPr/>
          </p:nvSpPr>
          <p:spPr>
            <a:xfrm>
              <a:off x="540000" y="5399032"/>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9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9633"/>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663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66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69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41157"/>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97F9D1D7-D363-4D3F-A62F-433036B2F89B}"/>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a:extLst>
              <a:ext uri="{FF2B5EF4-FFF2-40B4-BE49-F238E27FC236}">
                <a16:creationId xmlns:a16="http://schemas.microsoft.com/office/drawing/2014/main" id="{5EF3E2EA-36A5-44A3-864E-8DB149EB0A2D}"/>
              </a:ext>
            </a:extLst>
          </p:cNvPr>
          <p:cNvGrpSpPr/>
          <p:nvPr/>
        </p:nvGrpSpPr>
        <p:grpSpPr>
          <a:xfrm>
            <a:off x="239200" y="467055"/>
            <a:ext cx="4794450" cy="7288440"/>
            <a:chOff x="239200" y="467055"/>
            <a:chExt cx="4794450" cy="7288440"/>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46394" y="25516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4" name="object 44"/>
            <p:cNvSpPr/>
            <p:nvPr/>
          </p:nvSpPr>
          <p:spPr>
            <a:xfrm>
              <a:off x="483936" y="2589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465349" y="4033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38" name="object 38"/>
            <p:cNvSpPr/>
            <p:nvPr/>
          </p:nvSpPr>
          <p:spPr>
            <a:xfrm>
              <a:off x="828531" y="4105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9" name="object 39"/>
            <p:cNvSpPr/>
            <p:nvPr/>
          </p:nvSpPr>
          <p:spPr>
            <a:xfrm>
              <a:off x="1132594" y="4074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0" name="object 40"/>
            <p:cNvSpPr/>
            <p:nvPr/>
          </p:nvSpPr>
          <p:spPr>
            <a:xfrm>
              <a:off x="1138284" y="4084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1" name="object 41"/>
            <p:cNvSpPr/>
            <p:nvPr/>
          </p:nvSpPr>
          <p:spPr>
            <a:xfrm>
              <a:off x="484882" y="4064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2" name="object 42"/>
            <p:cNvSpPr/>
            <p:nvPr/>
          </p:nvSpPr>
          <p:spPr>
            <a:xfrm>
              <a:off x="494648" y="4472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5" name="object 35"/>
            <p:cNvSpPr/>
            <p:nvPr/>
          </p:nvSpPr>
          <p:spPr>
            <a:xfrm>
              <a:off x="449995" y="4770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7536" y="4808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015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053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5915"/>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648"/>
              <a:ext cx="1066" cy="36715"/>
            </a:xfrm>
            <a:custGeom>
              <a:avLst/>
              <a:gdLst/>
              <a:ahLst/>
              <a:cxnLst/>
              <a:rect l="l" t="t" r="r" b="b"/>
              <a:pathLst>
                <a:path w="1066" h="36715">
                  <a:moveTo>
                    <a:pt x="1066" y="0"/>
                  </a:moveTo>
                  <a:lnTo>
                    <a:pt x="368" y="5930"/>
                  </a:lnTo>
                  <a:lnTo>
                    <a:pt x="0" y="11976"/>
                  </a:lnTo>
                  <a:lnTo>
                    <a:pt x="0" y="18097"/>
                  </a:lnTo>
                  <a:lnTo>
                    <a:pt x="0" y="36715"/>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1985" y="22944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234620"/>
              <a:ext cx="1066" cy="36728"/>
            </a:xfrm>
            <a:custGeom>
              <a:avLst/>
              <a:gdLst/>
              <a:ahLst/>
              <a:cxnLst/>
              <a:rect l="l" t="t" r="r" b="b"/>
              <a:pathLst>
                <a:path w="1066" h="36728">
                  <a:moveTo>
                    <a:pt x="0" y="0"/>
                  </a:moveTo>
                  <a:lnTo>
                    <a:pt x="0" y="18630"/>
                  </a:lnTo>
                  <a:lnTo>
                    <a:pt x="0" y="24752"/>
                  </a:lnTo>
                  <a:lnTo>
                    <a:pt x="368" y="30784"/>
                  </a:lnTo>
                  <a:lnTo>
                    <a:pt x="1066" y="36728"/>
                  </a:lnTo>
                </a:path>
              </a:pathLst>
            </a:custGeom>
            <a:ln w="12699">
              <a:solidFill>
                <a:srgbClr val="00C0F3"/>
              </a:solidFill>
            </a:ln>
          </p:spPr>
          <p:txBody>
            <a:bodyPr wrap="square" lIns="0" tIns="0" rIns="0" bIns="0" rtlCol="0">
              <a:noAutofit/>
            </a:bodyPr>
            <a:lstStyle/>
            <a:p>
              <a:endParaRPr/>
            </a:p>
          </p:txBody>
        </p:sp>
        <p:sp>
          <p:nvSpPr>
            <p:cNvPr id="22" name="object 22"/>
            <p:cNvSpPr/>
            <p:nvPr/>
          </p:nvSpPr>
          <p:spPr>
            <a:xfrm>
              <a:off x="562993" y="2405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649" y="24045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4" name="object 24"/>
            <p:cNvSpPr/>
            <p:nvPr/>
          </p:nvSpPr>
          <p:spPr>
            <a:xfrm>
              <a:off x="4922453" y="22829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4045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3648"/>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580" y="2234620"/>
              <a:ext cx="1066" cy="36728"/>
            </a:xfrm>
            <a:custGeom>
              <a:avLst/>
              <a:gdLst/>
              <a:ahLst/>
              <a:cxnLst/>
              <a:rect l="l" t="t" r="r" b="b"/>
              <a:pathLst>
                <a:path w="1066" h="36728">
                  <a:moveTo>
                    <a:pt x="0" y="36728"/>
                  </a:moveTo>
                  <a:lnTo>
                    <a:pt x="711" y="30784"/>
                  </a:lnTo>
                  <a:lnTo>
                    <a:pt x="1066" y="24752"/>
                  </a:lnTo>
                  <a:lnTo>
                    <a:pt x="1066" y="18630"/>
                  </a:lnTo>
                  <a:lnTo>
                    <a:pt x="1066"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580" y="1184648"/>
              <a:ext cx="1066" cy="36715"/>
            </a:xfrm>
            <a:custGeom>
              <a:avLst/>
              <a:gdLst/>
              <a:ahLst/>
              <a:cxnLst/>
              <a:rect l="l" t="t" r="r" b="b"/>
              <a:pathLst>
                <a:path w="1066" h="36715">
                  <a:moveTo>
                    <a:pt x="1066" y="367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2" name="object 32"/>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4" name="object 14"/>
            <p:cNvSpPr txBox="1"/>
            <p:nvPr/>
          </p:nvSpPr>
          <p:spPr>
            <a:xfrm>
              <a:off x="437300" y="1181100"/>
              <a:ext cx="4517453" cy="457200"/>
            </a:xfrm>
            <a:prstGeom prst="rect">
              <a:avLst/>
            </a:prstGeom>
          </p:spPr>
          <p:txBody>
            <a:bodyPr wrap="square" lIns="0" tIns="7302" rIns="0" bIns="0" rtlCol="0">
              <a:noAutofit/>
            </a:bodyPr>
            <a:lstStyle/>
            <a:p>
              <a:pPr marL="12700" algn="just"/>
              <a:r>
                <a:rPr lang="es-ES" sz="1000" dirty="0">
                  <a:latin typeface="Malgun Gothic"/>
                  <a:cs typeface="Malgun Gothic"/>
                </a:rPr>
                <a:t>Por la fe Enoc fue traspuesto para no ver muerte, y no fue hallado, porque lo traspuso Dios; y antes que fuese traspuesto, tuvo testimonio de haber agradado a Dios. </a:t>
              </a:r>
              <a:r>
                <a:rPr sz="1000" dirty="0">
                  <a:latin typeface="Malgun Gothic"/>
                  <a:cs typeface="Malgun Gothic"/>
                </a:rPr>
                <a:t>(</a:t>
              </a:r>
              <a:r>
                <a:rPr lang="es-ES" sz="1000" dirty="0">
                  <a:latin typeface="Malgun Gothic"/>
                  <a:cs typeface="Malgun Gothic"/>
                </a:rPr>
                <a:t>He</a:t>
              </a:r>
              <a:r>
                <a:rPr sz="1000" dirty="0">
                  <a:latin typeface="Malgun Gothic"/>
                  <a:cs typeface="Malgun Gothic"/>
                </a:rPr>
                <a:t> 11:5)</a:t>
              </a:r>
            </a:p>
          </p:txBody>
        </p:sp>
        <p:sp>
          <p:nvSpPr>
            <p:cNvPr id="13" name="object 13"/>
            <p:cNvSpPr txBox="1"/>
            <p:nvPr/>
          </p:nvSpPr>
          <p:spPr>
            <a:xfrm>
              <a:off x="437294" y="1816100"/>
              <a:ext cx="4518483" cy="482600"/>
            </a:xfrm>
            <a:prstGeom prst="rect">
              <a:avLst/>
            </a:prstGeom>
          </p:spPr>
          <p:txBody>
            <a:bodyPr wrap="square" lIns="0" tIns="7493" rIns="0" bIns="0" rtlCol="0">
              <a:noAutofit/>
            </a:bodyPr>
            <a:lstStyle/>
            <a:p>
              <a:pPr marL="12706" marR="1017" algn="just"/>
              <a:r>
                <a:rPr sz="1000" dirty="0">
                  <a:latin typeface="Malgun Gothic"/>
                  <a:cs typeface="Malgun Gothic"/>
                </a:rPr>
                <a:t>By faith Enoch was taken away so that he did not see death, </a:t>
              </a:r>
              <a:r>
                <a:rPr sz="900" dirty="0">
                  <a:latin typeface="NanumBarunGothic"/>
                  <a:cs typeface="NanumBarunGothic"/>
                </a:rPr>
                <a:t>“</a:t>
              </a:r>
              <a:r>
                <a:rPr sz="1000" dirty="0">
                  <a:latin typeface="Malgun Gothic"/>
                  <a:cs typeface="Malgun Gothic"/>
                </a:rPr>
                <a:t>and was not</a:t>
              </a:r>
              <a:r>
                <a:rPr lang="es-ES" sz="1000" dirty="0">
                  <a:latin typeface="Malgun Gothic"/>
                  <a:cs typeface="Malgun Gothic"/>
                </a:rPr>
                <a:t> </a:t>
              </a:r>
              <a:r>
                <a:rPr sz="1000" dirty="0">
                  <a:latin typeface="Malgun Gothic"/>
                  <a:cs typeface="Malgun Gothic"/>
                </a:rPr>
                <a:t>found, because God had taken him</a:t>
              </a:r>
              <a:r>
                <a:rPr sz="900" dirty="0">
                  <a:latin typeface="NanumBarunGothic"/>
                  <a:cs typeface="NanumBarunGothic"/>
                </a:rPr>
                <a:t>”</a:t>
              </a:r>
              <a:r>
                <a:rPr sz="1000" dirty="0">
                  <a:latin typeface="Malgun Gothic"/>
                  <a:cs typeface="Malgun Gothic"/>
                </a:rPr>
                <a:t>; for before he was taken he had this testimony, that he pleased God. (He 11:5)</a:t>
              </a:r>
            </a:p>
          </p:txBody>
        </p:sp>
        <p:sp>
          <p:nvSpPr>
            <p:cNvPr id="12" name="object 12"/>
            <p:cNvSpPr txBox="1"/>
            <p:nvPr/>
          </p:nvSpPr>
          <p:spPr>
            <a:xfrm>
              <a:off x="534179" y="26101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6099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0" name="object 10"/>
            <p:cNvSpPr txBox="1"/>
            <p:nvPr/>
          </p:nvSpPr>
          <p:spPr>
            <a:xfrm>
              <a:off x="534179" y="30740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3073963"/>
              <a:ext cx="2410269" cy="13970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¿Quién es el que agrada a Dios?</a:t>
              </a:r>
            </a:p>
          </p:txBody>
        </p:sp>
        <p:sp>
          <p:nvSpPr>
            <p:cNvPr id="6" name="object 6"/>
            <p:cNvSpPr txBox="1"/>
            <p:nvPr/>
          </p:nvSpPr>
          <p:spPr>
            <a:xfrm>
              <a:off x="537780" y="48294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700" y="4829263"/>
              <a:ext cx="4052943" cy="276860"/>
            </a:xfrm>
            <a:prstGeom prst="rect">
              <a:avLst/>
            </a:prstGeom>
          </p:spPr>
          <p:txBody>
            <a:bodyPr wrap="square" lIns="0" tIns="6635" rIns="0" bIns="0" rtlCol="0">
              <a:noAutofit/>
            </a:bodyPr>
            <a:lstStyle/>
            <a:p>
              <a:pPr marL="12700" algn="just"/>
              <a:r>
                <a:rPr lang="es-ES" sz="900" dirty="0">
                  <a:latin typeface="Malgun Gothic"/>
                  <a:cs typeface="Malgun Gothic"/>
                </a:rPr>
                <a:t>Busca en la Palabra y escribe cómo era la vida de Enoc que caminó con Dios. (Am 3:3, 2Co 5:9, 2Ti 4:2, Jud 1:14)</a:t>
              </a:r>
            </a:p>
          </p:txBody>
        </p:sp>
        <p:sp>
          <p:nvSpPr>
            <p:cNvPr id="4" name="object 4"/>
            <p:cNvSpPr txBox="1"/>
            <p:nvPr/>
          </p:nvSpPr>
          <p:spPr>
            <a:xfrm>
              <a:off x="239200" y="76030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64</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65945"/>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749CFDB1-8222-4C0C-A379-C66C5CF59BC5}"/>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2206A9E9-F3E3-4253-A93A-CADFB3D2BD49}"/>
                </a:ext>
              </a:extLst>
            </p:cNvPr>
            <p:cNvSpPr txBox="1"/>
            <p:nvPr/>
          </p:nvSpPr>
          <p:spPr>
            <a:xfrm>
              <a:off x="519269" y="4076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0BC7573A-4062-4FDF-9666-69BDD603ED05}"/>
              </a:ext>
            </a:extLst>
          </p:cNvPr>
          <p:cNvGrpSpPr/>
          <p:nvPr/>
        </p:nvGrpSpPr>
        <p:grpSpPr>
          <a:xfrm>
            <a:off x="545287" y="1007997"/>
            <a:ext cx="4655313" cy="6747498"/>
            <a:chOff x="545287" y="1007997"/>
            <a:chExt cx="4655313" cy="6747498"/>
          </a:xfrm>
        </p:grpSpPr>
        <p:sp>
          <p:nvSpPr>
            <p:cNvPr id="13" name="object 13"/>
            <p:cNvSpPr/>
            <p:nvPr/>
          </p:nvSpPr>
          <p:spPr>
            <a:xfrm>
              <a:off x="545294" y="3348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3386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5408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5446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87" y="100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28" y="1045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2" y="1066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2" y="1066262"/>
              <a:ext cx="4052943" cy="414019"/>
            </a:xfrm>
            <a:prstGeom prst="rect">
              <a:avLst/>
            </a:prstGeom>
          </p:spPr>
          <p:txBody>
            <a:bodyPr wrap="square" lIns="0" tIns="6635" rIns="0" bIns="0" rtlCol="0">
              <a:noAutofit/>
            </a:bodyPr>
            <a:lstStyle/>
            <a:p>
              <a:pPr marL="12700" algn="just"/>
              <a:r>
                <a:rPr lang="es-ES" sz="900" dirty="0">
                  <a:latin typeface="Malgun Gothic"/>
                  <a:cs typeface="Malgun Gothic"/>
                </a:rPr>
                <a:t>Después de que se llevó a Enoc, el año en que su bisnieto Noé tenía 600 años, el mundo fue juzgado por el agua. ¿Qué juicio está preparado en el mundo después de que todos los cristianos sean arrebatados en el futuro (2P</a:t>
              </a:r>
              <a:r>
                <a:rPr sz="900" dirty="0">
                  <a:latin typeface="Malgun Gothic"/>
                  <a:cs typeface="Malgun Gothic"/>
                </a:rPr>
                <a:t> 3:6~7, </a:t>
              </a:r>
              <a:r>
                <a:rPr lang="es-ES" sz="900" dirty="0">
                  <a:latin typeface="Malgun Gothic"/>
                  <a:cs typeface="Malgun Gothic"/>
                </a:rPr>
                <a:t>1Ts</a:t>
              </a:r>
              <a:r>
                <a:rPr sz="900" dirty="0">
                  <a:latin typeface="Malgun Gothic"/>
                  <a:cs typeface="Malgun Gothic"/>
                </a:rPr>
                <a:t> 4:16~5:3, </a:t>
              </a:r>
              <a:r>
                <a:rPr lang="es-ES" sz="900" dirty="0">
                  <a:latin typeface="Malgun Gothic"/>
                  <a:cs typeface="Malgun Gothic"/>
                </a:rPr>
                <a:t>1Co</a:t>
              </a:r>
              <a:r>
                <a:rPr sz="900" dirty="0">
                  <a:latin typeface="Malgun Gothic"/>
                  <a:cs typeface="Malgun Gothic"/>
                </a:rPr>
                <a:t> 15:51~52)?</a:t>
              </a:r>
            </a:p>
          </p:txBody>
        </p:sp>
        <p:sp>
          <p:nvSpPr>
            <p:cNvPr id="6" name="object 6"/>
            <p:cNvSpPr txBox="1"/>
            <p:nvPr/>
          </p:nvSpPr>
          <p:spPr>
            <a:xfrm>
              <a:off x="633079" y="34074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407264"/>
              <a:ext cx="4052943" cy="276860"/>
            </a:xfrm>
            <a:prstGeom prst="rect">
              <a:avLst/>
            </a:prstGeom>
          </p:spPr>
          <p:txBody>
            <a:bodyPr wrap="square" lIns="0" tIns="6635" rIns="0" bIns="0" rtlCol="0">
              <a:noAutofit/>
            </a:bodyPr>
            <a:lstStyle/>
            <a:p>
              <a:pPr marL="12700" algn="just"/>
              <a:r>
                <a:rPr lang="es-ES" sz="900" dirty="0">
                  <a:latin typeface="Malgun Gothic"/>
                  <a:cs typeface="Malgun Gothic"/>
                </a:rPr>
                <a:t>Enoc tuvo testimonio de haber agradado a Dios. Busca en la Palabra y escribe la razón por la que Enoc pudo agradar a Dios (He 11:5~6).</a:t>
              </a:r>
            </a:p>
          </p:txBody>
        </p:sp>
        <p:sp>
          <p:nvSpPr>
            <p:cNvPr id="4" name="object 4"/>
            <p:cNvSpPr txBox="1"/>
            <p:nvPr/>
          </p:nvSpPr>
          <p:spPr>
            <a:xfrm>
              <a:off x="633079" y="54674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5467263"/>
              <a:ext cx="3998810" cy="276860"/>
            </a:xfrm>
            <a:prstGeom prst="rect">
              <a:avLst/>
            </a:prstGeom>
          </p:spPr>
          <p:txBody>
            <a:bodyPr wrap="square" lIns="0" tIns="6635" rIns="0" bIns="0" rtlCol="0">
              <a:noAutofit/>
            </a:bodyPr>
            <a:lstStyle/>
            <a:p>
              <a:pPr marL="12700" algn="just"/>
              <a:r>
                <a:rPr lang="es-ES" sz="900" dirty="0">
                  <a:latin typeface="Malgun Gothic"/>
                  <a:cs typeface="Malgun Gothic"/>
                </a:rPr>
                <a:t>Enoc fue llevado (arrebatado) sin ver la muerte mientras agradaba a Dios. ¿Mientras haciendo qué cosa quieres ser arrebatado? Comparte comunión (Mt 24:42, 1Ts 5:5~8).</a:t>
              </a:r>
            </a:p>
          </p:txBody>
        </p:sp>
        <p:sp>
          <p:nvSpPr>
            <p:cNvPr id="2" name="object 2"/>
            <p:cNvSpPr txBox="1"/>
            <p:nvPr/>
          </p:nvSpPr>
          <p:spPr>
            <a:xfrm>
              <a:off x="50291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65</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Gn 5:24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Ro 8:8</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2Co 5:9</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66</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5:10</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1Ts 5:3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2P 3:7</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Jud 1:14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67</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그룹 17">
            <a:extLst>
              <a:ext uri="{FF2B5EF4-FFF2-40B4-BE49-F238E27FC236}">
                <a16:creationId xmlns:a16="http://schemas.microsoft.com/office/drawing/2014/main" id="{344627B8-AAD8-41E1-9AF6-FC30A35166F0}"/>
              </a:ext>
            </a:extLst>
          </p:cNvPr>
          <p:cNvGrpSpPr/>
          <p:nvPr/>
        </p:nvGrpSpPr>
        <p:grpSpPr>
          <a:xfrm>
            <a:off x="0" y="-12"/>
            <a:ext cx="5471997" cy="7992008"/>
            <a:chOff x="0" y="-12"/>
            <a:chExt cx="5471997" cy="7992008"/>
          </a:xfrm>
        </p:grpSpPr>
        <p:sp>
          <p:nvSpPr>
            <p:cNvPr id="16" name="object 16"/>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7" name="object 7"/>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8" name="object 8"/>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9" name="object 9"/>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928801" y="3562007"/>
              <a:ext cx="3079432" cy="2923768"/>
            </a:xfrm>
            <a:prstGeom prst="rect">
              <a:avLst/>
            </a:prstGeom>
            <a:blipFill>
              <a:blip r:embed="rId3" cstate="print"/>
              <a:stretch>
                <a:fillRect/>
              </a:stretch>
            </a:blipFill>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6" name="object 6"/>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4" name="object 4"/>
            <p:cNvSpPr txBox="1"/>
            <p:nvPr/>
          </p:nvSpPr>
          <p:spPr>
            <a:xfrm>
              <a:off x="1523376" y="1093600"/>
              <a:ext cx="16706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Caminar juntos</a:t>
              </a:r>
              <a:endParaRPr sz="18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42663" y="1738124"/>
              <a:ext cx="4418360" cy="9018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Dos vacas están arando el campo ahora. La madre avanza con fuerza con un yugo, y la cría la sigue ansiosamente. Es menos costoso si la cría le sigue pegada a su madre mientras ella ara el campo, pero es difícil de seguirle si está lejos. Lo mismo con nosotros los cristianos. Es menos costoso si servimos al Señor que venció al mundo de cerca, pero si le siguiéramos de lejos, sería más costoso, como ocurre a la cría de la vaca.</a:t>
              </a:r>
            </a:p>
          </p:txBody>
        </p:sp>
        <p:sp>
          <p:nvSpPr>
            <p:cNvPr id="2" name="object 2"/>
            <p:cNvSpPr txBox="1"/>
            <p:nvPr/>
          </p:nvSpPr>
          <p:spPr>
            <a:xfrm>
              <a:off x="208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68</a:t>
              </a:r>
              <a:endParaRPr sz="1000">
                <a:latin typeface="Times New Roman"/>
                <a:cs typeface="Times New Roman"/>
              </a:endParaRPr>
            </a:p>
          </p:txBody>
        </p:sp>
        <p:sp>
          <p:nvSpPr>
            <p:cNvPr id="17" name="object 7">
              <a:extLst>
                <a:ext uri="{FF2B5EF4-FFF2-40B4-BE49-F238E27FC236}">
                  <a16:creationId xmlns:a16="http://schemas.microsoft.com/office/drawing/2014/main" id="{12979178-0931-426D-A4ED-F76BC34BDD3E}"/>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21A80EA8-7BF7-49FF-AC34-2A56381DBA26}"/>
              </a:ext>
            </a:extLst>
          </p:cNvPr>
          <p:cNvGrpSpPr/>
          <p:nvPr/>
        </p:nvGrpSpPr>
        <p:grpSpPr>
          <a:xfrm>
            <a:off x="0" y="-12"/>
            <a:ext cx="5471997" cy="7992008"/>
            <a:chOff x="0" y="-12"/>
            <a:chExt cx="5471997" cy="7992008"/>
          </a:xfrm>
        </p:grpSpPr>
        <p:sp>
          <p:nvSpPr>
            <p:cNvPr id="17" name="object 17"/>
            <p:cNvSpPr/>
            <p:nvPr/>
          </p:nvSpPr>
          <p:spPr>
            <a:xfrm>
              <a:off x="1467662" y="654088"/>
              <a:ext cx="3672840" cy="789431"/>
            </a:xfrm>
            <a:custGeom>
              <a:avLst/>
              <a:gdLst/>
              <a:ahLst/>
              <a:cxnLst/>
              <a:rect l="l" t="t" r="r" b="b"/>
              <a:pathLst>
                <a:path w="3672840" h="789431">
                  <a:moveTo>
                    <a:pt x="0" y="0"/>
                  </a:moveTo>
                  <a:lnTo>
                    <a:pt x="0" y="789431"/>
                  </a:lnTo>
                  <a:lnTo>
                    <a:pt x="3672840" y="789431"/>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2" name="object 22"/>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solidFill>
              <a:srgbClr val="FFFFFF"/>
            </a:solidFill>
          </p:spPr>
          <p:txBody>
            <a:bodyPr wrap="square" lIns="0" tIns="0" rIns="0" bIns="0" rtlCol="0">
              <a:noAutofit/>
            </a:bodyPr>
            <a:lstStyle/>
            <a:p>
              <a:endParaRPr/>
            </a:p>
          </p:txBody>
        </p:sp>
        <p:sp>
          <p:nvSpPr>
            <p:cNvPr id="19" name="object 19"/>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9" name="object 9"/>
            <p:cNvSpPr txBox="1"/>
            <p:nvPr/>
          </p:nvSpPr>
          <p:spPr>
            <a:xfrm>
              <a:off x="612263" y="1911043"/>
              <a:ext cx="4368929" cy="43431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Esta pregunta proviene de no saber qué tipo de animales habían montado en el arca, cuántas especies de animales había en el mundo y cuán grande era el arca que le dijo a Noé que hiciera.</a:t>
              </a:r>
            </a:p>
          </p:txBody>
        </p:sp>
        <p:sp>
          <p:nvSpPr>
            <p:cNvPr id="8" name="object 8"/>
            <p:cNvSpPr txBox="1"/>
            <p:nvPr/>
          </p:nvSpPr>
          <p:spPr>
            <a:xfrm>
              <a:off x="612263" y="2552700"/>
              <a:ext cx="4367674" cy="583893"/>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Primero, las especies de los seres vivos marinos no necesitaban montar en el arca de Noé. Muchos anfibios, reptiles e insectos que pueden vivir en el agua no habrían estado en el arca. Por lo tanto, los únicos seres vivos que tenían que montar en el arca son los animales terrestres y las aves.</a:t>
              </a:r>
            </a:p>
          </p:txBody>
        </p:sp>
        <p:sp>
          <p:nvSpPr>
            <p:cNvPr id="7" name="object 7"/>
            <p:cNvSpPr txBox="1"/>
            <p:nvPr/>
          </p:nvSpPr>
          <p:spPr>
            <a:xfrm>
              <a:off x="612263" y="3314700"/>
              <a:ext cx="4368068" cy="100965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Según la investigación realizada por zoólogos, hay 1.000.000 de especies en el mundo, de las cuales solo 17.600 especies tenían que montarse en el arca. Y el tamaño del arca se detalla en Génesis 6:14~16, y el tamaño aproximado es de 140 metros de largo, 23 metros de ancho, 14 metros de alto y tres plantas, es un poco más largo que un campo de fútbol; el ancho y el alto es aproximadamente la mitad del campo de fútbol. El espacio que puede acomodarse es similar al de un tren con aproximadamente 570 vagones.</a:t>
              </a:r>
            </a:p>
          </p:txBody>
        </p:sp>
        <p:sp>
          <p:nvSpPr>
            <p:cNvPr id="6" name="object 6"/>
            <p:cNvSpPr txBox="1"/>
            <p:nvPr/>
          </p:nvSpPr>
          <p:spPr>
            <a:xfrm>
              <a:off x="612263" y="4533900"/>
              <a:ext cx="4367697" cy="1255002"/>
            </a:xfrm>
            <a:prstGeom prst="rect">
              <a:avLst/>
            </a:prstGeom>
          </p:spPr>
          <p:txBody>
            <a:bodyPr wrap="square" lIns="0" tIns="6604" rIns="0" bIns="0" rtlCol="0">
              <a:noAutofit/>
            </a:bodyPr>
            <a:lstStyle/>
            <a:p>
              <a:pPr marR="8189" indent="98425" algn="just">
                <a:lnSpc>
                  <a:spcPts val="1200"/>
                </a:lnSpc>
              </a:pPr>
              <a:r>
                <a:rPr lang="es-ES" sz="900" dirty="0">
                  <a:latin typeface="Malgun Gothic"/>
                  <a:cs typeface="Malgun Gothic"/>
                </a:rPr>
                <a:t>Entonces, si dicen que solo 17.600 especies de seres vivos tienen que montarse en ese tren con un par de machos y hembras, ¿pueden montarse todos? En primer lugar, si se calcula el promedio de los volúmenes de todos los seres vivos, el volumen es de aproximadamente una oveja, por lo que se puede pensar en un total de 35.200 ovejas en un tren. Se dice que el tren de 570 vagones puede contener alrededor de 125.280 ovejas, por lo que se podría acomodar tres veces más de lo que realmente parece. Por lo tanto, incluso teniendo en cuenta que había siete pares de animales limpios y algunos animales extintos. La conclusión es que el arca fue capaz de albergar todos los seres vivos suficientemente.</a:t>
              </a:r>
              <a:endParaRPr sz="900" dirty="0">
                <a:latin typeface="Malgun Gothic"/>
                <a:cs typeface="Malgun Gothic"/>
              </a:endParaRPr>
            </a:p>
          </p:txBody>
        </p:sp>
        <p:sp>
          <p:nvSpPr>
            <p:cNvPr id="5" name="object 5"/>
            <p:cNvSpPr txBox="1"/>
            <p:nvPr/>
          </p:nvSpPr>
          <p:spPr>
            <a:xfrm>
              <a:off x="612263" y="6057900"/>
              <a:ext cx="4362353" cy="40888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El arca de Noé es el barco más estable que Dios mismo diseñó. Y debe haber sido hecho de tres plantas para que todos los seres vivos pudieran resistir con seguridad la inundación.</a:t>
              </a:r>
            </a:p>
          </p:txBody>
        </p:sp>
        <p:sp>
          <p:nvSpPr>
            <p:cNvPr id="4" name="object 4"/>
            <p:cNvSpPr txBox="1"/>
            <p:nvPr/>
          </p:nvSpPr>
          <p:spPr>
            <a:xfrm>
              <a:off x="507544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69</a:t>
              </a:r>
              <a:endParaRPr sz="1000">
                <a:latin typeface="Times New Roman"/>
                <a:cs typeface="Times New Roman"/>
              </a:endParaRPr>
            </a:p>
          </p:txBody>
        </p:sp>
        <p:sp>
          <p:nvSpPr>
            <p:cNvPr id="2" name="object 2"/>
            <p:cNvSpPr txBox="1"/>
            <p:nvPr/>
          </p:nvSpPr>
          <p:spPr>
            <a:xfrm>
              <a:off x="1467662" y="654088"/>
              <a:ext cx="3402788" cy="789431"/>
            </a:xfrm>
            <a:prstGeom prst="rect">
              <a:avLst/>
            </a:prstGeom>
          </p:spPr>
          <p:txBody>
            <a:bodyPr wrap="square" lIns="0" tIns="1416" rIns="0" bIns="0" rtlCol="0" anchor="t">
              <a:noAutofit/>
            </a:bodyPr>
            <a:lstStyle/>
            <a:p>
              <a:pPr marL="369413">
                <a:lnSpc>
                  <a:spcPct val="143312"/>
                </a:lnSpc>
                <a:spcBef>
                  <a:spcPts val="1000"/>
                </a:spcBef>
              </a:pPr>
              <a:endParaRPr lang="es-ES" sz="1000" spc="-34" dirty="0">
                <a:solidFill>
                  <a:srgbClr val="00ADEF"/>
                </a:solidFill>
                <a:latin typeface="Malgun Gothic"/>
                <a:cs typeface="Malgun Gothic"/>
              </a:endParaRPr>
            </a:p>
          </p:txBody>
        </p:sp>
        <p:sp>
          <p:nvSpPr>
            <p:cNvPr id="23" name="object 3">
              <a:extLst>
                <a:ext uri="{FF2B5EF4-FFF2-40B4-BE49-F238E27FC236}">
                  <a16:creationId xmlns:a16="http://schemas.microsoft.com/office/drawing/2014/main" id="{12B504AE-4CCB-417F-A77B-2C7AC9C8AFC6}"/>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4" name="TextBox 23">
              <a:extLst>
                <a:ext uri="{FF2B5EF4-FFF2-40B4-BE49-F238E27FC236}">
                  <a16:creationId xmlns:a16="http://schemas.microsoft.com/office/drawing/2014/main" id="{7ABA90EA-1A82-40C2-9886-04F7BB9B2099}"/>
                </a:ext>
              </a:extLst>
            </p:cNvPr>
            <p:cNvSpPr txBox="1"/>
            <p:nvPr/>
          </p:nvSpPr>
          <p:spPr>
            <a:xfrm>
              <a:off x="1792796" y="800100"/>
              <a:ext cx="3077654" cy="400110"/>
            </a:xfrm>
            <a:prstGeom prst="rect">
              <a:avLst/>
            </a:prstGeom>
            <a:noFill/>
          </p:spPr>
          <p:txBody>
            <a:bodyPr wrap="square" rtlCol="0">
              <a:spAutoFit/>
            </a:bodyPr>
            <a:lstStyle/>
            <a:p>
              <a:pPr algn="just"/>
              <a:r>
                <a:rPr lang="es-ES" sz="1000" dirty="0">
                  <a:solidFill>
                    <a:srgbClr val="00ADEF"/>
                  </a:solidFill>
                  <a:latin typeface="Malgun Gothic"/>
                  <a:cs typeface="Malgun Gothic"/>
                </a:rPr>
                <a:t>¿Podían montar todos los seres vivos del mundo en el arca de Noé?</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TotalTime>
  <Words>1214</Words>
  <Application>Microsoft Office PowerPoint</Application>
  <PresentationFormat>사용자 지정</PresentationFormat>
  <Paragraphs>71</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34</cp:revision>
  <dcterms:modified xsi:type="dcterms:W3CDTF">2022-03-01T15:07:27Z</dcterms:modified>
</cp:coreProperties>
</file>